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981be0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981be0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3cbe2306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3cbe2306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3cbe2306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3cbe2306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3cbe2306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3cbe2306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3cbe2306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3cbe2306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s-shaped curve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3cbe2306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3cbe2306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3cbe2306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3cbe2306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3cbe2306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3cbe2306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3cbe2306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3cbe2306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3cbe2306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3cbe2306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3cbe2306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3cbe2306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cbe230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cbe230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3cbe2306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3cbe2306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3cbe2306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3cbe2306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3cbe2306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3cbe2306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3cbe2306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3cbe2306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3cbe2306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3cbe2306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cbe2306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3cbe2306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3cbe2306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3cbe2306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3cbe2306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3cbe2306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3cbe2306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3cbe2306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3cbe2306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3cbe2306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3cbe230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3cbe230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3cbe2306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3cbe230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3cbe2306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3cbe2306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3cbe230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33cbe230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3cbe2306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3cbe2306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3cbe2306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3cbe2306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3cbe2306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3cbe2306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3cbe2306d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3cbe2306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3cbe2306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3cbe2306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3cbe2306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33cbe2306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cbe2306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cbe2306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3cbe230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33cbe230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3cbe2306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33cbe2306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3cbe2306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3cbe2306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3cbe2306d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3cbe2306d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3cbe2306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3cbe2306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3cbe2306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3cbe2306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3cbe2306d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3cbe2306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3cbe2306d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3cbe2306d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sea urchins = more impact, less risk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3cbe2306d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3cbe2306d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sea urchins = more impact, less risk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3cbe2306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33cbe2306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sea urchins = more impact, less risk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3cbe2306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3cbe2306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sea urchins = more impact, less risk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3cbe2306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3cbe230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d8981be0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d8981be0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3cbe230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3cbe230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3cbe230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3cbe230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3cbe2306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3cbe2306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3cbe230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3cbe230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Predator-Prey Interactions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89575"/>
            <a:ext cx="8520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Quiz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Predator-Prey Interactions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Functional Response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only eat so quickly!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 =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2747175" y="1797750"/>
            <a:ext cx="4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1" name="Google Shape;121;p22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2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+ ahN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5" y="959525"/>
            <a:ext cx="4027671" cy="38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6077050" y="202175"/>
            <a:ext cx="309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Maximum feeding rate is 1/h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25" name="Google Shape;125;p22"/>
          <p:cNvCxnSpPr/>
          <p:nvPr/>
        </p:nvCxnSpPr>
        <p:spPr>
          <a:xfrm>
            <a:off x="8088875" y="667950"/>
            <a:ext cx="2379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III Functional Response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… but what if predators ignore prey at low densities?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= 1/handling time = max. </a:t>
            </a:r>
            <a:r>
              <a:rPr lang="en"/>
              <a:t>f</a:t>
            </a:r>
            <a:r>
              <a:rPr lang="en"/>
              <a:t>eeding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 = 1/attack rate *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2747175" y="1797750"/>
            <a:ext cx="6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  <p:cxnSp>
        <p:nvCxnSpPr>
          <p:cNvPr id="133" name="Google Shape;133;p23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3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III Functional Response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what if predators ignore prey at low densities?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= 1/handling time = max. feeding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 = 1/attack rate *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2747175" y="1797750"/>
            <a:ext cx="6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  <p:cxnSp>
        <p:nvCxnSpPr>
          <p:cNvPr id="142" name="Google Shape;142;p24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4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950" y="1462875"/>
            <a:ext cx="3688675" cy="35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III Functional Response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what if predators ignore prey at low densities?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= 1/handling time = max. feeding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 = 1/attack rate *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2747175" y="1797750"/>
            <a:ext cx="68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  <p:cxnSp>
        <p:nvCxnSpPr>
          <p:cNvPr id="152" name="Google Shape;152;p25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5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950" y="1462875"/>
            <a:ext cx="3688675" cy="35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6077050" y="583175"/>
            <a:ext cx="309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Maximum feeding rate is 1/h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6" name="Google Shape;156;p25"/>
          <p:cNvCxnSpPr/>
          <p:nvPr/>
        </p:nvCxnSpPr>
        <p:spPr>
          <a:xfrm>
            <a:off x="8088875" y="1048950"/>
            <a:ext cx="237900" cy="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</a:t>
            </a:r>
            <a:r>
              <a:rPr lang="en"/>
              <a:t>covered</a:t>
            </a:r>
            <a:r>
              <a:rPr lang="en"/>
              <a:t> different ways that prey density impacts consumption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BUT we haven’t yet talked about how the </a:t>
            </a:r>
            <a:r>
              <a:rPr lang="en"/>
              <a:t>populations</a:t>
            </a:r>
            <a:r>
              <a:rPr lang="en"/>
              <a:t> are impacted by this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covered different ways that prey density impacts consumption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BUT we haven’t yet talked about how the populations are impacted by this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Lotka-Volterra model is a simple model of predation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starting point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dN/dt = rN − aNP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number prey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 = number of predator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 = prey per-capita growth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a= predator per-capita attack rate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dN/dt = rN − aNP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number prey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 = number of predator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 = prey per-capita growth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a= predator per-capita attack rate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12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dP/dt = faNP - qP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 = predator efficiency of converting prey to more predators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</a:t>
            </a:r>
            <a:r>
              <a:rPr lang="en"/>
              <a:t> = predator per-capita mortality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5941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5941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217" y="1170125"/>
            <a:ext cx="395941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start by focusing on one-predator, one-prey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(note this is relatively </a:t>
            </a:r>
            <a:r>
              <a:rPr lang="en"/>
              <a:t>rare</a:t>
            </a:r>
            <a:r>
              <a:rPr lang="en"/>
              <a:t> in nature)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646150" y="1381500"/>
            <a:ext cx="633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Oscillations of predator and prey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Oscillations can increase or decrease over time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Can also have stable oscillations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Can easily get one species going to (or below) zero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646150" y="1381500"/>
            <a:ext cx="570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Very basic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Ignores self-limitation by prey or predator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Type I functional response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Lotka-Volterra</a:t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646150" y="1381500"/>
            <a:ext cx="5708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Very basic model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Ignores self-limitation by prey or predator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Type I functional response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modify by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adding in prey density dependence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Using a Type II predator response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412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dP/dt =    faNP      - qP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 = predator efficiency of converting prey to more predators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 = predator per-capita mortality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90000"/>
                </a:solidFill>
              </a:rPr>
              <a:t>h</a:t>
            </a:r>
            <a:r>
              <a:rPr lang="en">
                <a:solidFill>
                  <a:srgbClr val="990000"/>
                </a:solidFill>
              </a:rPr>
              <a:t> = handling time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4937325" y="1450900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1 + ahN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Rosenzweig-MacArthur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dN/dt = rN</a:t>
            </a:r>
            <a:r>
              <a:rPr b="1" lang="en">
                <a:solidFill>
                  <a:srgbClr val="980000"/>
                </a:solidFill>
              </a:rPr>
              <a:t>(1- (N/k) )</a:t>
            </a:r>
            <a:r>
              <a:rPr b="1" lang="en"/>
              <a:t> − aNP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number prey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 = number of predator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 = prey per-capita growth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a= predator per-capita attack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90000"/>
                </a:solidFill>
              </a:rPr>
              <a:t>k= carrying capacity</a:t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5036475" y="1500425"/>
            <a:ext cx="9414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412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dP/dt =    faNP      - qP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4937325" y="1450900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1 + ahN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Rosenzweig-MacArthur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dN/dt = rN</a:t>
            </a:r>
            <a:r>
              <a:rPr b="1" lang="en">
                <a:solidFill>
                  <a:srgbClr val="980000"/>
                </a:solidFill>
              </a:rPr>
              <a:t>(1- (N/k) )</a:t>
            </a:r>
            <a:r>
              <a:rPr b="1" lang="en"/>
              <a:t> − aNP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30" name="Google Shape;230;p36"/>
          <p:cNvCxnSpPr/>
          <p:nvPr/>
        </p:nvCxnSpPr>
        <p:spPr>
          <a:xfrm>
            <a:off x="5036475" y="1500425"/>
            <a:ext cx="9414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46" y="1912600"/>
            <a:ext cx="3347956" cy="32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275" y="1912600"/>
            <a:ext cx="3347950" cy="323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412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dP/dt =    faNP      - qP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4937325" y="1450900"/>
            <a:ext cx="11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1 + ahN</a:t>
            </a:r>
            <a:endParaRPr b="1" sz="1800">
              <a:solidFill>
                <a:srgbClr val="990000"/>
              </a:solidFill>
            </a:endParaRPr>
          </a:p>
        </p:txBody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Rosenzweig-MacArthur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152475"/>
            <a:ext cx="36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dN/dt = rN</a:t>
            </a:r>
            <a:r>
              <a:rPr b="1" lang="en">
                <a:solidFill>
                  <a:srgbClr val="980000"/>
                </a:solidFill>
              </a:rPr>
              <a:t>(1- (N/k) )</a:t>
            </a:r>
            <a:r>
              <a:rPr b="1" lang="en"/>
              <a:t> − aNP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  <p:cxnSp>
        <p:nvCxnSpPr>
          <p:cNvPr id="241" name="Google Shape;241;p37"/>
          <p:cNvCxnSpPr/>
          <p:nvPr/>
        </p:nvCxnSpPr>
        <p:spPr>
          <a:xfrm>
            <a:off x="5036475" y="1500425"/>
            <a:ext cx="9414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7"/>
          <p:cNvSpPr txBox="1"/>
          <p:nvPr/>
        </p:nvSpPr>
        <p:spPr>
          <a:xfrm>
            <a:off x="556975" y="2114875"/>
            <a:ext cx="7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By adding in a bit more realism, coexistence is easier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modifications</a:t>
            </a:r>
            <a:r>
              <a:rPr lang="en"/>
              <a:t> to Lotka-Volterra</a:t>
            </a:r>
            <a:endParaRPr/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 is based on predator-prey interactions, but can be modified!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Herbivory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Whole individuals aren’t eaten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is re-framed in terms of biomass rather than individuals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modifications to Lotka-Volterra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 is based on predator-prey interactions, but can be modified!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Herbivory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Whole individuals aren’t eaten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is re-framed in terms of biomass rather than individuals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	Disease</a:t>
            </a:r>
            <a:endParaRPr b="1"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can likewise be modified to focus on disease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Alternatively, it can handle </a:t>
            </a:r>
            <a:r>
              <a:rPr lang="en"/>
              <a:t>disease</a:t>
            </a:r>
            <a:r>
              <a:rPr lang="en"/>
              <a:t> AND e.g., predation, herbivory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Prey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been assuming 1 predator, 1 prey systems.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happens when you have multiple prey?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Foraging Theory</a:t>
            </a:r>
            <a:endParaRPr/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often have options!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What are some of the reasons why predators might select different prey?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of quantifying predation is with the feedinging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	Feeding rate = # prey </a:t>
            </a:r>
            <a:r>
              <a:rPr lang="en"/>
              <a:t>eaten per unit time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Foraging Theory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often have options!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What are some of the reasons why predators might select different prey?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Availability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Energy content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Safety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(to catch, eat, etc.)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Diet Model</a:t>
            </a:r>
            <a:endParaRPr/>
          </a:p>
        </p:txBody>
      </p:sp>
      <p:sp>
        <p:nvSpPr>
          <p:cNvPr id="278" name="Google Shape;278;p43"/>
          <p:cNvSpPr txBox="1"/>
          <p:nvPr/>
        </p:nvSpPr>
        <p:spPr>
          <a:xfrm>
            <a:off x="1191225" y="17779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E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1191225" y="20827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T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1547850" y="1930025"/>
            <a:ext cx="3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=</a:t>
            </a:r>
            <a:endParaRPr b="1" sz="2200">
              <a:solidFill>
                <a:schemeClr val="dk2"/>
              </a:solidFill>
            </a:endParaRPr>
          </a:p>
        </p:txBody>
      </p:sp>
      <p:cxnSp>
        <p:nvCxnSpPr>
          <p:cNvPr id="281" name="Google Shape;281;p43"/>
          <p:cNvCxnSpPr/>
          <p:nvPr/>
        </p:nvCxnSpPr>
        <p:spPr>
          <a:xfrm rot="10800000">
            <a:off x="1218525" y="2160575"/>
            <a:ext cx="277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3"/>
          <p:cNvSpPr txBox="1"/>
          <p:nvPr/>
        </p:nvSpPr>
        <p:spPr>
          <a:xfrm>
            <a:off x="2111800" y="1741200"/>
            <a:ext cx="10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E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1953225" y="2158925"/>
            <a:ext cx="154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 + </a:t>
            </a: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cxnSp>
        <p:nvCxnSpPr>
          <p:cNvPr id="284" name="Google Shape;284;p43"/>
          <p:cNvCxnSpPr/>
          <p:nvPr/>
        </p:nvCxnSpPr>
        <p:spPr>
          <a:xfrm flipH="1">
            <a:off x="1980575" y="2233800"/>
            <a:ext cx="154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3"/>
          <p:cNvSpPr txBox="1"/>
          <p:nvPr/>
        </p:nvSpPr>
        <p:spPr>
          <a:xfrm>
            <a:off x="4572000" y="608500"/>
            <a:ext cx="3824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E/T = energy gained per unit time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𝜆</a:t>
            </a:r>
            <a:r>
              <a:rPr baseline="-25000" i="1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= # prey species </a:t>
            </a:r>
            <a:r>
              <a:rPr i="1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encountered per unit time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E</a:t>
            </a:r>
            <a:r>
              <a:rPr baseline="-25000" i="1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= energy gain from prey species </a:t>
            </a:r>
            <a:r>
              <a:rPr i="1" lang="en" sz="1800">
                <a:solidFill>
                  <a:schemeClr val="dk2"/>
                </a:solidFill>
              </a:rPr>
              <a:t>i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p</a:t>
            </a:r>
            <a:r>
              <a:rPr baseline="-25000" i="1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= probability of pursuit, capture of species </a:t>
            </a:r>
            <a:r>
              <a:rPr i="1" lang="en" sz="1800">
                <a:solidFill>
                  <a:schemeClr val="dk2"/>
                </a:solidFill>
              </a:rPr>
              <a:t>i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 </a:t>
            </a:r>
            <a:r>
              <a:rPr lang="en" sz="1800">
                <a:solidFill>
                  <a:schemeClr val="dk2"/>
                </a:solidFill>
              </a:rPr>
              <a:t>= handling time of prey species </a:t>
            </a:r>
            <a:r>
              <a:rPr i="1" lang="en" sz="1800">
                <a:solidFill>
                  <a:schemeClr val="dk2"/>
                </a:solidFill>
              </a:rPr>
              <a:t>i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Diet Model</a:t>
            </a:r>
            <a:endParaRPr/>
          </a:p>
        </p:txBody>
      </p:sp>
      <p:sp>
        <p:nvSpPr>
          <p:cNvPr id="291" name="Google Shape;291;p44"/>
          <p:cNvSpPr txBox="1"/>
          <p:nvPr/>
        </p:nvSpPr>
        <p:spPr>
          <a:xfrm>
            <a:off x="1191225" y="17779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E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1191225" y="20827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T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1547850" y="1930025"/>
            <a:ext cx="3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=</a:t>
            </a:r>
            <a:endParaRPr b="1" sz="2200">
              <a:solidFill>
                <a:schemeClr val="dk2"/>
              </a:solidFill>
            </a:endParaRPr>
          </a:p>
        </p:txBody>
      </p:sp>
      <p:cxnSp>
        <p:nvCxnSpPr>
          <p:cNvPr id="294" name="Google Shape;294;p44"/>
          <p:cNvCxnSpPr/>
          <p:nvPr/>
        </p:nvCxnSpPr>
        <p:spPr>
          <a:xfrm rot="10800000">
            <a:off x="1218525" y="2160575"/>
            <a:ext cx="277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4"/>
          <p:cNvSpPr txBox="1"/>
          <p:nvPr/>
        </p:nvSpPr>
        <p:spPr>
          <a:xfrm>
            <a:off x="2111800" y="1741200"/>
            <a:ext cx="10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E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953225" y="2158925"/>
            <a:ext cx="154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 + 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cxnSp>
        <p:nvCxnSpPr>
          <p:cNvPr id="297" name="Google Shape;297;p44"/>
          <p:cNvCxnSpPr/>
          <p:nvPr/>
        </p:nvCxnSpPr>
        <p:spPr>
          <a:xfrm flipH="1">
            <a:off x="1980575" y="2233800"/>
            <a:ext cx="154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 txBox="1"/>
          <p:nvPr/>
        </p:nvSpPr>
        <p:spPr>
          <a:xfrm>
            <a:off x="0" y="3452875"/>
            <a:ext cx="3824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E/T = energy gained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𝜆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#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encountered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E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energy gain from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p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probability of pursuit, capture of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h</a:t>
            </a:r>
            <a:r>
              <a:rPr baseline="-25000" i="1" lang="en" sz="1100">
                <a:solidFill>
                  <a:schemeClr val="dk2"/>
                </a:solidFill>
              </a:rPr>
              <a:t>i </a:t>
            </a:r>
            <a:r>
              <a:rPr lang="en" sz="900">
                <a:solidFill>
                  <a:schemeClr val="dk2"/>
                </a:solidFill>
              </a:rPr>
              <a:t>= handling time of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99" name="Google Shape;299;p44"/>
          <p:cNvCxnSpPr/>
          <p:nvPr/>
        </p:nvCxnSpPr>
        <p:spPr>
          <a:xfrm flipH="1" rot="10800000">
            <a:off x="2915650" y="1262600"/>
            <a:ext cx="891900" cy="574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0" name="Google Shape;300;p44"/>
          <p:cNvCxnSpPr/>
          <p:nvPr/>
        </p:nvCxnSpPr>
        <p:spPr>
          <a:xfrm>
            <a:off x="3068050" y="2599400"/>
            <a:ext cx="1175700" cy="61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1" name="Google Shape;301;p44"/>
          <p:cNvSpPr txBox="1"/>
          <p:nvPr/>
        </p:nvSpPr>
        <p:spPr>
          <a:xfrm>
            <a:off x="4640050" y="876075"/>
            <a:ext cx="357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Handling time slows things down, so prey with high h values should only be eaten in they have a high E value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Diet Model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1191225" y="17779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E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1191225" y="20827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T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09" name="Google Shape;309;p45"/>
          <p:cNvSpPr txBox="1"/>
          <p:nvPr/>
        </p:nvSpPr>
        <p:spPr>
          <a:xfrm>
            <a:off x="1547850" y="1930025"/>
            <a:ext cx="3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=</a:t>
            </a:r>
            <a:endParaRPr b="1" sz="2200">
              <a:solidFill>
                <a:schemeClr val="dk2"/>
              </a:solidFill>
            </a:endParaRPr>
          </a:p>
        </p:txBody>
      </p:sp>
      <p:cxnSp>
        <p:nvCxnSpPr>
          <p:cNvPr id="310" name="Google Shape;310;p45"/>
          <p:cNvCxnSpPr/>
          <p:nvPr/>
        </p:nvCxnSpPr>
        <p:spPr>
          <a:xfrm rot="10800000">
            <a:off x="1218525" y="2160575"/>
            <a:ext cx="277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5"/>
          <p:cNvSpPr txBox="1"/>
          <p:nvPr/>
        </p:nvSpPr>
        <p:spPr>
          <a:xfrm>
            <a:off x="2111800" y="1741200"/>
            <a:ext cx="10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E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1953225" y="2158925"/>
            <a:ext cx="154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 + 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cxnSp>
        <p:nvCxnSpPr>
          <p:cNvPr id="313" name="Google Shape;313;p45"/>
          <p:cNvCxnSpPr/>
          <p:nvPr/>
        </p:nvCxnSpPr>
        <p:spPr>
          <a:xfrm flipH="1">
            <a:off x="1980575" y="2233800"/>
            <a:ext cx="154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45"/>
          <p:cNvSpPr txBox="1"/>
          <p:nvPr/>
        </p:nvSpPr>
        <p:spPr>
          <a:xfrm>
            <a:off x="0" y="3452875"/>
            <a:ext cx="3824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E/T = energy gained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𝜆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#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encountered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E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energy gain from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p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probability of pursuit, capture of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h</a:t>
            </a:r>
            <a:r>
              <a:rPr baseline="-25000" i="1" lang="en" sz="1100">
                <a:solidFill>
                  <a:schemeClr val="dk2"/>
                </a:solidFill>
              </a:rPr>
              <a:t>i </a:t>
            </a:r>
            <a:r>
              <a:rPr lang="en" sz="900">
                <a:solidFill>
                  <a:schemeClr val="dk2"/>
                </a:solidFill>
              </a:rPr>
              <a:t>= handling time of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15" name="Google Shape;315;p45"/>
          <p:cNvCxnSpPr/>
          <p:nvPr/>
        </p:nvCxnSpPr>
        <p:spPr>
          <a:xfrm flipH="1" rot="10800000">
            <a:off x="3084125" y="1338363"/>
            <a:ext cx="891900" cy="5748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6" name="Google Shape;316;p45"/>
          <p:cNvCxnSpPr/>
          <p:nvPr/>
        </p:nvCxnSpPr>
        <p:spPr>
          <a:xfrm>
            <a:off x="3277350" y="2651525"/>
            <a:ext cx="1175700" cy="61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7" name="Google Shape;317;p45"/>
          <p:cNvSpPr txBox="1"/>
          <p:nvPr/>
        </p:nvSpPr>
        <p:spPr>
          <a:xfrm>
            <a:off x="4640050" y="876075"/>
            <a:ext cx="357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increase E/T by improving capture rates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But only if the E</a:t>
            </a:r>
            <a:r>
              <a:rPr baseline="-25000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:h</a:t>
            </a:r>
            <a:r>
              <a:rPr baseline="-25000" lang="en" sz="1800">
                <a:solidFill>
                  <a:schemeClr val="dk2"/>
                </a:solidFill>
              </a:rPr>
              <a:t>i</a:t>
            </a:r>
            <a:r>
              <a:rPr lang="en" sz="1800">
                <a:solidFill>
                  <a:schemeClr val="dk2"/>
                </a:solidFill>
              </a:rPr>
              <a:t> ratio is profitable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Diet Model</a:t>
            </a:r>
            <a:endParaRPr/>
          </a:p>
        </p:txBody>
      </p:sp>
      <p:sp>
        <p:nvSpPr>
          <p:cNvPr id="323" name="Google Shape;323;p46"/>
          <p:cNvSpPr txBox="1"/>
          <p:nvPr/>
        </p:nvSpPr>
        <p:spPr>
          <a:xfrm>
            <a:off x="1191225" y="17779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E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1191225" y="20827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T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1547850" y="1930025"/>
            <a:ext cx="3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=</a:t>
            </a:r>
            <a:endParaRPr b="1" sz="2200">
              <a:solidFill>
                <a:schemeClr val="dk2"/>
              </a:solidFill>
            </a:endParaRPr>
          </a:p>
        </p:txBody>
      </p:sp>
      <p:cxnSp>
        <p:nvCxnSpPr>
          <p:cNvPr id="326" name="Google Shape;326;p46"/>
          <p:cNvCxnSpPr/>
          <p:nvPr/>
        </p:nvCxnSpPr>
        <p:spPr>
          <a:xfrm rot="10800000">
            <a:off x="1218525" y="2160575"/>
            <a:ext cx="277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6"/>
          <p:cNvSpPr txBox="1"/>
          <p:nvPr/>
        </p:nvSpPr>
        <p:spPr>
          <a:xfrm>
            <a:off x="2111800" y="1741200"/>
            <a:ext cx="10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E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1953225" y="2158925"/>
            <a:ext cx="154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 + 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cxnSp>
        <p:nvCxnSpPr>
          <p:cNvPr id="329" name="Google Shape;329;p46"/>
          <p:cNvCxnSpPr/>
          <p:nvPr/>
        </p:nvCxnSpPr>
        <p:spPr>
          <a:xfrm flipH="1">
            <a:off x="1980575" y="2233800"/>
            <a:ext cx="154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6"/>
          <p:cNvSpPr txBox="1"/>
          <p:nvPr/>
        </p:nvSpPr>
        <p:spPr>
          <a:xfrm>
            <a:off x="0" y="3452875"/>
            <a:ext cx="3824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E/T = energy gained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𝜆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#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encountered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E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energy gain from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p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probability of pursuit, capture of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h</a:t>
            </a:r>
            <a:r>
              <a:rPr baseline="-25000" i="1" lang="en" sz="1100">
                <a:solidFill>
                  <a:schemeClr val="dk2"/>
                </a:solidFill>
              </a:rPr>
              <a:t>i </a:t>
            </a:r>
            <a:r>
              <a:rPr lang="en" sz="900">
                <a:solidFill>
                  <a:schemeClr val="dk2"/>
                </a:solidFill>
              </a:rPr>
              <a:t>= handling time of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1" name="Google Shape;331;p46"/>
          <p:cNvCxnSpPr/>
          <p:nvPr/>
        </p:nvCxnSpPr>
        <p:spPr>
          <a:xfrm>
            <a:off x="3138625" y="2537025"/>
            <a:ext cx="1175700" cy="615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32" name="Google Shape;332;p46"/>
          <p:cNvSpPr txBox="1"/>
          <p:nvPr/>
        </p:nvSpPr>
        <p:spPr>
          <a:xfrm>
            <a:off x="4640050" y="876075"/>
            <a:ext cx="357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Reducing handling time improves E/T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Diet Model</a:t>
            </a:r>
            <a:endParaRPr/>
          </a:p>
        </p:txBody>
      </p:sp>
      <p:sp>
        <p:nvSpPr>
          <p:cNvPr id="338" name="Google Shape;338;p47"/>
          <p:cNvSpPr txBox="1"/>
          <p:nvPr/>
        </p:nvSpPr>
        <p:spPr>
          <a:xfrm>
            <a:off x="1191225" y="17779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E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1191225" y="2082725"/>
            <a:ext cx="41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</a:rPr>
              <a:t>T</a:t>
            </a:r>
            <a:endParaRPr i="1" sz="2000">
              <a:solidFill>
                <a:schemeClr val="dk2"/>
              </a:solidFill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1547850" y="1930025"/>
            <a:ext cx="35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=</a:t>
            </a:r>
            <a:endParaRPr b="1" sz="2200">
              <a:solidFill>
                <a:schemeClr val="dk2"/>
              </a:solidFill>
            </a:endParaRPr>
          </a:p>
        </p:txBody>
      </p:sp>
      <p:cxnSp>
        <p:nvCxnSpPr>
          <p:cNvPr id="341" name="Google Shape;341;p47"/>
          <p:cNvCxnSpPr/>
          <p:nvPr/>
        </p:nvCxnSpPr>
        <p:spPr>
          <a:xfrm rot="10800000">
            <a:off x="1218525" y="2160575"/>
            <a:ext cx="277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7"/>
          <p:cNvSpPr txBox="1"/>
          <p:nvPr/>
        </p:nvSpPr>
        <p:spPr>
          <a:xfrm>
            <a:off x="2111800" y="1741200"/>
            <a:ext cx="107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E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1953225" y="2158925"/>
            <a:ext cx="154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 + 𝛴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baseline="30000" i="1" lang="en" sz="2000">
                <a:solidFill>
                  <a:schemeClr val="dk2"/>
                </a:solidFill>
              </a:rPr>
              <a:t>k </a:t>
            </a:r>
            <a:r>
              <a:rPr lang="en" sz="2000">
                <a:solidFill>
                  <a:schemeClr val="dk2"/>
                </a:solidFill>
              </a:rPr>
              <a:t>𝜆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h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r>
              <a:rPr i="1" lang="en" sz="2000">
                <a:solidFill>
                  <a:schemeClr val="dk2"/>
                </a:solidFill>
              </a:rPr>
              <a:t>p</a:t>
            </a:r>
            <a:r>
              <a:rPr baseline="-25000" i="1" lang="en" sz="2000">
                <a:solidFill>
                  <a:schemeClr val="dk2"/>
                </a:solidFill>
              </a:rPr>
              <a:t>i</a:t>
            </a:r>
            <a:endParaRPr baseline="-25000" i="1" sz="2000">
              <a:solidFill>
                <a:schemeClr val="dk2"/>
              </a:solidFill>
            </a:endParaRPr>
          </a:p>
        </p:txBody>
      </p:sp>
      <p:cxnSp>
        <p:nvCxnSpPr>
          <p:cNvPr id="344" name="Google Shape;344;p47"/>
          <p:cNvCxnSpPr/>
          <p:nvPr/>
        </p:nvCxnSpPr>
        <p:spPr>
          <a:xfrm flipH="1">
            <a:off x="1980575" y="2233800"/>
            <a:ext cx="15495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7"/>
          <p:cNvSpPr txBox="1"/>
          <p:nvPr/>
        </p:nvSpPr>
        <p:spPr>
          <a:xfrm>
            <a:off x="0" y="3452875"/>
            <a:ext cx="38241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E/T = energy gained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𝜆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#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encountered per unit time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E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energy gain from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</a:rPr>
              <a:t>p</a:t>
            </a:r>
            <a:r>
              <a:rPr baseline="-25000" i="1" lang="en" sz="900">
                <a:solidFill>
                  <a:schemeClr val="dk2"/>
                </a:solidFill>
              </a:rPr>
              <a:t>i</a:t>
            </a:r>
            <a:r>
              <a:rPr lang="en" sz="900">
                <a:solidFill>
                  <a:schemeClr val="dk2"/>
                </a:solidFill>
              </a:rPr>
              <a:t> = probability of pursuit, capture of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</a:rPr>
              <a:t>h</a:t>
            </a:r>
            <a:r>
              <a:rPr baseline="-25000" i="1" lang="en" sz="1100">
                <a:solidFill>
                  <a:schemeClr val="dk2"/>
                </a:solidFill>
              </a:rPr>
              <a:t>i </a:t>
            </a:r>
            <a:r>
              <a:rPr lang="en" sz="900">
                <a:solidFill>
                  <a:schemeClr val="dk2"/>
                </a:solidFill>
              </a:rPr>
              <a:t>= handling time of prey species </a:t>
            </a:r>
            <a:r>
              <a:rPr i="1" lang="en" sz="900">
                <a:solidFill>
                  <a:schemeClr val="dk2"/>
                </a:solidFill>
              </a:rPr>
              <a:t>i</a:t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4164350" y="876075"/>
            <a:ext cx="405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Overall, a relatively simple model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BUT it makes testable </a:t>
            </a:r>
            <a:r>
              <a:rPr lang="en" sz="1800">
                <a:solidFill>
                  <a:schemeClr val="dk2"/>
                </a:solidFill>
              </a:rPr>
              <a:t>predictions</a:t>
            </a:r>
            <a:r>
              <a:rPr lang="en" sz="1800">
                <a:solidFill>
                  <a:schemeClr val="dk2"/>
                </a:solidFill>
              </a:rPr>
              <a:t>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Optimal Diet Model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3">
            <a:alphaModFix/>
          </a:blip>
          <a:srcRect b="12509" l="49722" r="21535" t="20055"/>
          <a:stretch/>
        </p:blipFill>
        <p:spPr>
          <a:xfrm>
            <a:off x="210075" y="1104025"/>
            <a:ext cx="2923598" cy="38585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8"/>
          <p:cNvPicPr preferRelativeResize="0"/>
          <p:nvPr/>
        </p:nvPicPr>
        <p:blipFill rotWithShape="1">
          <a:blip r:embed="rId4">
            <a:alphaModFix/>
          </a:blip>
          <a:srcRect b="52034" l="21296" r="27460" t="23570"/>
          <a:stretch/>
        </p:blipFill>
        <p:spPr>
          <a:xfrm>
            <a:off x="4986900" y="3888825"/>
            <a:ext cx="4009598" cy="1073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48"/>
          <p:cNvSpPr txBox="1"/>
          <p:nvPr/>
        </p:nvSpPr>
        <p:spPr>
          <a:xfrm>
            <a:off x="6067150" y="1059425"/>
            <a:ext cx="225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Predators: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Class I = biggest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Class IV = smallest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3252575" y="1183325"/>
            <a:ext cx="16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Low Prey Density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3252575" y="4155125"/>
            <a:ext cx="161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High Prey</a:t>
            </a:r>
            <a:r>
              <a:rPr lang="en" sz="1800">
                <a:solidFill>
                  <a:schemeClr val="dk2"/>
                </a:solidFill>
              </a:rPr>
              <a:t> Density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6186075" y="2253625"/>
            <a:ext cx="29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White: prey eaten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D9D9D9"/>
                </a:highlight>
              </a:rPr>
              <a:t>Grey</a:t>
            </a:r>
            <a:r>
              <a:rPr lang="en" sz="1800">
                <a:solidFill>
                  <a:schemeClr val="dk2"/>
                </a:solidFill>
              </a:rPr>
              <a:t>: null expectation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Foraging Theory</a:t>
            </a:r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Predators also often have an option of WHERE they forage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Foraging Theory</a:t>
            </a:r>
            <a:endParaRPr/>
          </a:p>
        </p:txBody>
      </p:sp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also often have an option of WHERE they forage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Marginal Value Theorem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Choice to stay or leave depends on:</a:t>
            </a:r>
            <a:endParaRPr/>
          </a:p>
          <a:p>
            <a:pPr indent="-342900" lvl="0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 of gain of resources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resource amount per patch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Travel time between patches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Value</a:t>
            </a:r>
            <a:endParaRPr/>
          </a:p>
        </p:txBody>
      </p:sp>
      <p:pic>
        <p:nvPicPr>
          <p:cNvPr id="375" name="Google Shape;375;p51"/>
          <p:cNvPicPr preferRelativeResize="0"/>
          <p:nvPr/>
        </p:nvPicPr>
        <p:blipFill rotWithShape="1">
          <a:blip r:embed="rId3">
            <a:alphaModFix/>
          </a:blip>
          <a:srcRect b="0" l="28233" r="0" t="0"/>
          <a:stretch/>
        </p:blipFill>
        <p:spPr>
          <a:xfrm>
            <a:off x="212601" y="1071025"/>
            <a:ext cx="6343552" cy="36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0" y="4835700"/>
            <a:ext cx="570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King, Andrew J. et al. Current Biology, Volume 32, Issue 12, R680 - R683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377" name="Google Shape;377;p51"/>
          <p:cNvCxnSpPr/>
          <p:nvPr/>
        </p:nvCxnSpPr>
        <p:spPr>
          <a:xfrm>
            <a:off x="6503200" y="1500425"/>
            <a:ext cx="555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8" name="Google Shape;378;p51"/>
          <p:cNvSpPr txBox="1"/>
          <p:nvPr/>
        </p:nvSpPr>
        <p:spPr>
          <a:xfrm>
            <a:off x="6955800" y="1232850"/>
            <a:ext cx="218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Rate of energy gain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E/T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of quantifying predation is with the feedinging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	Feeding rate = # prey eaten per unit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might imagine this as something like: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	Feeding rate = aN</a:t>
            </a:r>
            <a:endParaRPr b="1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N= # prey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Value</a:t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with Optimal Foraging, the marginal value theorem has received support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… and not just with animals!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Value in Plants</a:t>
            </a:r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25819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 txBox="1"/>
          <p:nvPr/>
        </p:nvSpPr>
        <p:spPr>
          <a:xfrm>
            <a:off x="6222000" y="2815900"/>
            <a:ext cx="292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Root length is </a:t>
            </a:r>
            <a:r>
              <a:rPr lang="en" sz="1800">
                <a:solidFill>
                  <a:schemeClr val="dk2"/>
                </a:solidFill>
              </a:rPr>
              <a:t>analogous</a:t>
            </a:r>
            <a:r>
              <a:rPr lang="en" sz="1800">
                <a:solidFill>
                  <a:schemeClr val="dk2"/>
                </a:solidFill>
              </a:rPr>
              <a:t> to time foraging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2" name="Google Shape;392;p53"/>
          <p:cNvPicPr preferRelativeResize="0"/>
          <p:nvPr/>
        </p:nvPicPr>
        <p:blipFill rotWithShape="1">
          <a:blip r:embed="rId4">
            <a:alphaModFix/>
          </a:blip>
          <a:srcRect b="59877" l="20967" r="22239" t="24207"/>
          <a:stretch/>
        </p:blipFill>
        <p:spPr>
          <a:xfrm>
            <a:off x="4492726" y="243650"/>
            <a:ext cx="4470490" cy="70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Marginal Value in Plants</a:t>
            </a:r>
            <a:endParaRPr/>
          </a:p>
        </p:txBody>
      </p:sp>
      <p:pic>
        <p:nvPicPr>
          <p:cNvPr id="398" name="Google Shape;3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5725"/>
            <a:ext cx="3655773" cy="2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775" y="988650"/>
            <a:ext cx="4985824" cy="38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 rotWithShape="1">
          <a:blip r:embed="rId5">
            <a:alphaModFix/>
          </a:blip>
          <a:srcRect b="59877" l="20967" r="22239" t="24207"/>
          <a:stretch/>
        </p:blipFill>
        <p:spPr>
          <a:xfrm>
            <a:off x="4492726" y="243650"/>
            <a:ext cx="4470490" cy="70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Non-consumptive Effects</a:t>
            </a:r>
            <a:endParaRPr/>
          </a:p>
        </p:txBody>
      </p:sp>
      <p:sp>
        <p:nvSpPr>
          <p:cNvPr id="406" name="Google Shape;40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also have impacts on prey other than eating them!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Can you think of examples?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Non-consumptive Effects</a:t>
            </a:r>
            <a:endParaRPr/>
          </a:p>
        </p:txBody>
      </p:sp>
      <p:sp>
        <p:nvSpPr>
          <p:cNvPr id="412" name="Google Shape;41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also have impacts on prey other than eating them!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Can you think of examples?</a:t>
            </a:r>
            <a:endParaRPr/>
          </a:p>
          <a:p>
            <a:pPr indent="-342900" lvl="0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Stress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Life history changes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Habitat usage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Behavioral changes</a:t>
            </a:r>
            <a:endParaRPr/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Morphology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Nonconsumptive Effects</a:t>
            </a:r>
            <a:endParaRPr/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68289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 rotWithShape="1">
          <a:blip r:embed="rId4">
            <a:alphaModFix/>
          </a:blip>
          <a:srcRect b="53833" l="24714" r="23289" t="20929"/>
          <a:stretch/>
        </p:blipFill>
        <p:spPr>
          <a:xfrm>
            <a:off x="5416312" y="0"/>
            <a:ext cx="3727690" cy="101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Nonconsumptive Effects</a:t>
            </a:r>
            <a:endParaRPr/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68289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041" y="1652925"/>
            <a:ext cx="6003912" cy="285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8"/>
          <p:cNvPicPr preferRelativeResize="0"/>
          <p:nvPr/>
        </p:nvPicPr>
        <p:blipFill rotWithShape="1">
          <a:blip r:embed="rId5">
            <a:alphaModFix/>
          </a:blip>
          <a:srcRect b="53833" l="24714" r="23289" t="20929"/>
          <a:stretch/>
        </p:blipFill>
        <p:spPr>
          <a:xfrm>
            <a:off x="5416312" y="0"/>
            <a:ext cx="3727690" cy="101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Nonconsumptive Effects</a:t>
            </a:r>
            <a:endParaRPr/>
          </a:p>
        </p:txBody>
      </p:sp>
      <p:pic>
        <p:nvPicPr>
          <p:cNvPr id="433" name="Google Shape;4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341" y="1130475"/>
            <a:ext cx="507481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 rotWithShape="1">
          <a:blip r:embed="rId4">
            <a:alphaModFix/>
          </a:blip>
          <a:srcRect b="53833" l="24714" r="23289" t="20929"/>
          <a:stretch/>
        </p:blipFill>
        <p:spPr>
          <a:xfrm>
            <a:off x="5416312" y="0"/>
            <a:ext cx="3727690" cy="101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Nonconsumptive Effects</a:t>
            </a:r>
            <a:endParaRPr/>
          </a:p>
        </p:txBody>
      </p:sp>
      <p:pic>
        <p:nvPicPr>
          <p:cNvPr id="440" name="Google Shape;4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341" y="1130475"/>
            <a:ext cx="507481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0"/>
          <p:cNvPicPr preferRelativeResize="0"/>
          <p:nvPr/>
        </p:nvPicPr>
        <p:blipFill rotWithShape="1">
          <a:blip r:embed="rId4">
            <a:alphaModFix/>
          </a:blip>
          <a:srcRect b="0" l="58692" r="489" t="0"/>
          <a:stretch/>
        </p:blipFill>
        <p:spPr>
          <a:xfrm>
            <a:off x="81300" y="1771187"/>
            <a:ext cx="3399250" cy="26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0"/>
          <p:cNvPicPr preferRelativeResize="0"/>
          <p:nvPr/>
        </p:nvPicPr>
        <p:blipFill rotWithShape="1">
          <a:blip r:embed="rId5">
            <a:alphaModFix/>
          </a:blip>
          <a:srcRect b="53833" l="24714" r="23289" t="20929"/>
          <a:stretch/>
        </p:blipFill>
        <p:spPr>
          <a:xfrm>
            <a:off x="5416312" y="0"/>
            <a:ext cx="3727690" cy="101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Nonconsumptive Effects</a:t>
            </a:r>
            <a:endParaRPr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62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1"/>
          <p:cNvPicPr preferRelativeResize="0"/>
          <p:nvPr/>
        </p:nvPicPr>
        <p:blipFill rotWithShape="1">
          <a:blip r:embed="rId4">
            <a:alphaModFix/>
          </a:blip>
          <a:srcRect b="53833" l="24714" r="23289" t="20929"/>
          <a:stretch/>
        </p:blipFill>
        <p:spPr>
          <a:xfrm>
            <a:off x="5416312" y="0"/>
            <a:ext cx="3727690" cy="1017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functional response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35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Feeding rate = aN</a:t>
            </a:r>
            <a:endParaRPr b="1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= attack rate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N= # prey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98900"/>
            <a:ext cx="4477126" cy="432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Competition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 functional response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358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Feeding rate = aN</a:t>
            </a:r>
            <a:endParaRPr b="1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N= # prey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realistic in most scenarios!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98900"/>
            <a:ext cx="4477126" cy="432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Functional Response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only eat so quickly!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747175" y="1797750"/>
            <a:ext cx="4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Functional Response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only eat so quickly!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 =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2747175" y="1797750"/>
            <a:ext cx="4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2" name="Google Shape;102;p20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0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+ ahN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II Functional Response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63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Predators can only eat so quickly!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Feeding rate = 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= attack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 = # prey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 = handling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2747175" y="1797750"/>
            <a:ext cx="4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2568775" y="2303175"/>
            <a:ext cx="107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1"/>
          <p:cNvSpPr txBox="1"/>
          <p:nvPr/>
        </p:nvSpPr>
        <p:spPr>
          <a:xfrm>
            <a:off x="2568775" y="2331150"/>
            <a:ext cx="99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1 + ahN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5" y="959525"/>
            <a:ext cx="4027671" cy="3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